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</p:sldIdLst>
  <p:sldSz cy="42803750" cx="30275200"/>
  <p:notesSz cx="30275200" cy="42803750"/>
  <p:embeddedFontLst>
    <p:embeddedFont>
      <p:font typeface="Play"/>
      <p:regular r:id="rId7"/>
      <p:bold r:id="rId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9" roundtripDataSignature="AMtx7mjSVLYrBulmiMdYEZl9BMd1gj/32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Play-regular.fntdata"/><Relationship Id="rId8" Type="http://schemas.openxmlformats.org/officeDocument/2006/relationships/font" Target="fonts/Play-bold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5046875" y="3210275"/>
            <a:ext cx="20184475" cy="16051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3027500" y="20331775"/>
            <a:ext cx="24220150" cy="19261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fc199c9e6_1_1:notes"/>
          <p:cNvSpPr txBox="1"/>
          <p:nvPr>
            <p:ph idx="1" type="body"/>
          </p:nvPr>
        </p:nvSpPr>
        <p:spPr>
          <a:xfrm>
            <a:off x="3027500" y="20331775"/>
            <a:ext cx="24220200" cy="192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2afc199c9e6_1_1:notes"/>
          <p:cNvSpPr/>
          <p:nvPr>
            <p:ph idx="2" type="sldImg"/>
          </p:nvPr>
        </p:nvSpPr>
        <p:spPr>
          <a:xfrm>
            <a:off x="5046875" y="3210275"/>
            <a:ext cx="20184600" cy="16051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/>
          <p:nvPr>
            <p:ph type="ctrTitle"/>
          </p:nvPr>
        </p:nvSpPr>
        <p:spPr>
          <a:xfrm>
            <a:off x="2270641" y="7005156"/>
            <a:ext cx="25733931" cy="1490205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850"/>
              <a:buFont typeface="Calibri"/>
              <a:buNone/>
              <a:defRPr sz="1985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4"/>
          <p:cNvSpPr txBox="1"/>
          <p:nvPr>
            <p:ph idx="1" type="subTitle"/>
          </p:nvPr>
        </p:nvSpPr>
        <p:spPr>
          <a:xfrm>
            <a:off x="3784402" y="22481887"/>
            <a:ext cx="22706410" cy="10334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7950"/>
              <a:buNone/>
              <a:defRPr sz="7950"/>
            </a:lvl1pPr>
            <a:lvl2pPr lvl="1" algn="ctr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6600"/>
              <a:buNone/>
              <a:defRPr sz="6600"/>
            </a:lvl2pPr>
            <a:lvl3pPr lvl="2" algn="ctr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950"/>
              <a:buNone/>
              <a:defRPr sz="5950"/>
            </a:lvl3pPr>
            <a:lvl4pPr lvl="3" algn="ctr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sz="5300"/>
            </a:lvl4pPr>
            <a:lvl5pPr lvl="4" algn="ctr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sz="5300"/>
            </a:lvl5pPr>
            <a:lvl6pPr lvl="5" algn="ctr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sz="5300"/>
            </a:lvl6pPr>
            <a:lvl7pPr lvl="6" algn="ctr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sz="5300"/>
            </a:lvl7pPr>
            <a:lvl8pPr lvl="7" algn="ctr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sz="5300"/>
            </a:lvl8pPr>
            <a:lvl9pPr lvl="8" algn="ctr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sz="5300"/>
            </a:lvl9pPr>
          </a:lstStyle>
          <a:p/>
        </p:txBody>
      </p:sp>
      <p:sp>
        <p:nvSpPr>
          <p:cNvPr id="14" name="Google Shape;14;p4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vertikaler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 rot="5400000">
            <a:off x="1558310" y="11917631"/>
            <a:ext cx="27158594" cy="26112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kaler Titel u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 rot="5400000">
            <a:off x="6792642" y="17151963"/>
            <a:ext cx="36274211" cy="65280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 rot="5400000">
            <a:off x="-6452763" y="10813091"/>
            <a:ext cx="36274211" cy="19205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Inhal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schnitts- überschrift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2065654" y="10671229"/>
            <a:ext cx="26112371" cy="1780517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850"/>
              <a:buFont typeface="Calibri"/>
              <a:buNone/>
              <a:defRPr sz="1985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2065654" y="28644846"/>
            <a:ext cx="26112371" cy="936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7950"/>
              <a:buNone/>
              <a:defRPr sz="795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rgbClr val="888888"/>
              </a:buClr>
              <a:buSzPts val="6600"/>
              <a:buNone/>
              <a:defRPr sz="66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rgbClr val="888888"/>
              </a:buClr>
              <a:buSzPts val="5950"/>
              <a:buNone/>
              <a:defRPr sz="59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rgbClr val="888888"/>
              </a:buClr>
              <a:buSzPts val="5300"/>
              <a:buNone/>
              <a:defRPr sz="53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rgbClr val="888888"/>
              </a:buClr>
              <a:buSzPts val="5300"/>
              <a:buNone/>
              <a:defRPr sz="53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rgbClr val="888888"/>
              </a:buClr>
              <a:buSzPts val="5300"/>
              <a:buNone/>
              <a:defRPr sz="53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rgbClr val="888888"/>
              </a:buClr>
              <a:buSzPts val="5300"/>
              <a:buNone/>
              <a:defRPr sz="53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rgbClr val="888888"/>
              </a:buClr>
              <a:buSzPts val="5300"/>
              <a:buNone/>
              <a:defRPr sz="53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rgbClr val="888888"/>
              </a:buClr>
              <a:buSzPts val="5300"/>
              <a:buNone/>
              <a:defRPr sz="53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wei Inhalte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2081421" y="11394520"/>
            <a:ext cx="12866966" cy="271585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2" type="body"/>
          </p:nvPr>
        </p:nvSpPr>
        <p:spPr>
          <a:xfrm>
            <a:off x="15326826" y="11394520"/>
            <a:ext cx="12866966" cy="271585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gleich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2085364" y="2278913"/>
            <a:ext cx="26112371" cy="8273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" type="body"/>
          </p:nvPr>
        </p:nvSpPr>
        <p:spPr>
          <a:xfrm>
            <a:off x="2085368" y="10492870"/>
            <a:ext cx="12807832" cy="51423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7950"/>
              <a:buNone/>
              <a:defRPr b="1" sz="7950"/>
            </a:lvl1pPr>
            <a:lvl2pPr indent="-2286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6600"/>
              <a:buNone/>
              <a:defRPr b="1" sz="6600"/>
            </a:lvl2pPr>
            <a:lvl3pPr indent="-2286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950"/>
              <a:buNone/>
              <a:defRPr b="1" sz="5950"/>
            </a:lvl3pPr>
            <a:lvl4pPr indent="-2286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4pPr>
            <a:lvl5pPr indent="-2286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5pPr>
            <a:lvl6pPr indent="-2286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6pPr>
            <a:lvl7pPr indent="-2286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7pPr>
            <a:lvl8pPr indent="-2286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8pPr>
            <a:lvl9pPr indent="-2286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9pPr>
          </a:lstStyle>
          <a:p/>
        </p:txBody>
      </p:sp>
      <p:sp>
        <p:nvSpPr>
          <p:cNvPr id="39" name="Google Shape;39;p8"/>
          <p:cNvSpPr txBox="1"/>
          <p:nvPr>
            <p:ph idx="2" type="body"/>
          </p:nvPr>
        </p:nvSpPr>
        <p:spPr>
          <a:xfrm>
            <a:off x="2085368" y="15635264"/>
            <a:ext cx="12807832" cy="22997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3" type="body"/>
          </p:nvPr>
        </p:nvSpPr>
        <p:spPr>
          <a:xfrm>
            <a:off x="15326827" y="10492870"/>
            <a:ext cx="12870909" cy="51423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7950"/>
              <a:buNone/>
              <a:defRPr b="1" sz="7950"/>
            </a:lvl1pPr>
            <a:lvl2pPr indent="-2286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6600"/>
              <a:buNone/>
              <a:defRPr b="1" sz="6600"/>
            </a:lvl2pPr>
            <a:lvl3pPr indent="-2286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950"/>
              <a:buNone/>
              <a:defRPr b="1" sz="5950"/>
            </a:lvl3pPr>
            <a:lvl4pPr indent="-2286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4pPr>
            <a:lvl5pPr indent="-2286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5pPr>
            <a:lvl6pPr indent="-2286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6pPr>
            <a:lvl7pPr indent="-2286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7pPr>
            <a:lvl8pPr indent="-2286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8pPr>
            <a:lvl9pPr indent="-2286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b="1" sz="5300"/>
            </a:lvl9pPr>
          </a:lstStyle>
          <a:p/>
        </p:txBody>
      </p:sp>
      <p:sp>
        <p:nvSpPr>
          <p:cNvPr id="41" name="Google Shape;41;p8"/>
          <p:cNvSpPr txBox="1"/>
          <p:nvPr>
            <p:ph idx="4" type="body"/>
          </p:nvPr>
        </p:nvSpPr>
        <p:spPr>
          <a:xfrm>
            <a:off x="15326827" y="15635264"/>
            <a:ext cx="12870909" cy="22997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r Titel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er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halt mit Überschrift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2085364" y="2853584"/>
            <a:ext cx="9764544" cy="998754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600"/>
              <a:buFont typeface="Calibri"/>
              <a:buNone/>
              <a:defRPr sz="10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12870909" y="6162959"/>
            <a:ext cx="15326827" cy="30418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9017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10600"/>
              <a:buChar char="•"/>
              <a:defRPr sz="10600"/>
            </a:lvl1pPr>
            <a:lvl2pPr indent="-815975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9250"/>
              <a:buChar char="•"/>
              <a:defRPr sz="9250"/>
            </a:lvl2pPr>
            <a:lvl3pPr indent="-733425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7950"/>
              <a:buChar char="•"/>
              <a:defRPr sz="7950"/>
            </a:lvl3pPr>
            <a:lvl4pPr indent="-6477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6600"/>
              <a:buChar char="•"/>
              <a:defRPr sz="6600"/>
            </a:lvl4pPr>
            <a:lvl5pPr indent="-6477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6600"/>
              <a:buChar char="•"/>
              <a:defRPr sz="6600"/>
            </a:lvl5pPr>
            <a:lvl6pPr indent="-6477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6600"/>
              <a:buChar char="•"/>
              <a:defRPr sz="6600"/>
            </a:lvl6pPr>
            <a:lvl7pPr indent="-6477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6600"/>
              <a:buChar char="•"/>
              <a:defRPr sz="6600"/>
            </a:lvl7pPr>
            <a:lvl8pPr indent="-6477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6600"/>
              <a:buChar char="•"/>
              <a:defRPr sz="6600"/>
            </a:lvl8pPr>
            <a:lvl9pPr indent="-6477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6600"/>
              <a:buChar char="•"/>
              <a:defRPr sz="6600"/>
            </a:lvl9pPr>
          </a:lstStyle>
          <a:p/>
        </p:txBody>
      </p:sp>
      <p:sp>
        <p:nvSpPr>
          <p:cNvPr id="57" name="Google Shape;57;p11"/>
          <p:cNvSpPr txBox="1"/>
          <p:nvPr>
            <p:ph idx="2" type="body"/>
          </p:nvPr>
        </p:nvSpPr>
        <p:spPr>
          <a:xfrm>
            <a:off x="2085364" y="12841129"/>
            <a:ext cx="9764544" cy="23789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sz="5300"/>
            </a:lvl1pPr>
            <a:lvl2pPr indent="-2286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4650"/>
              <a:buNone/>
              <a:defRPr sz="4650"/>
            </a:lvl2pPr>
            <a:lvl3pPr indent="-2286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950"/>
              <a:buNone/>
              <a:defRPr sz="3950"/>
            </a:lvl3pPr>
            <a:lvl4pPr indent="-2286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4pPr>
            <a:lvl5pPr indent="-2286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5pPr>
            <a:lvl6pPr indent="-2286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6pPr>
            <a:lvl7pPr indent="-2286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7pPr>
            <a:lvl8pPr indent="-2286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8pPr>
            <a:lvl9pPr indent="-2286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9pPr>
          </a:lstStyle>
          <a:p/>
        </p:txBody>
      </p:sp>
      <p:sp>
        <p:nvSpPr>
          <p:cNvPr id="58" name="Google Shape;58;p11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ld mit Überschrift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2085364" y="2853584"/>
            <a:ext cx="9764544" cy="998754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600"/>
              <a:buFont typeface="Calibri"/>
              <a:buNone/>
              <a:defRPr sz="10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2"/>
          <p:cNvSpPr/>
          <p:nvPr>
            <p:ph idx="2" type="pic"/>
          </p:nvPr>
        </p:nvSpPr>
        <p:spPr>
          <a:xfrm>
            <a:off x="12870909" y="6162959"/>
            <a:ext cx="15326827" cy="3041841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2085364" y="12841129"/>
            <a:ext cx="9764544" cy="23789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  <a:defRPr sz="5300"/>
            </a:lvl1pPr>
            <a:lvl2pPr indent="-228600" lvl="1" marL="914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4650"/>
              <a:buNone/>
              <a:defRPr sz="4650"/>
            </a:lvl2pPr>
            <a:lvl3pPr indent="-228600" lvl="2" marL="1371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950"/>
              <a:buNone/>
              <a:defRPr sz="3950"/>
            </a:lvl3pPr>
            <a:lvl4pPr indent="-228600" lvl="3" marL="1828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4pPr>
            <a:lvl5pPr indent="-228600" lvl="4" marL="22860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5pPr>
            <a:lvl6pPr indent="-228600" lvl="5" marL="27432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6pPr>
            <a:lvl7pPr indent="-228600" lvl="6" marL="32004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7pPr>
            <a:lvl8pPr indent="-228600" lvl="7" marL="36576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8pPr>
            <a:lvl9pPr indent="-228600" lvl="8" marL="411480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9pPr>
          </a:lstStyle>
          <a:p/>
        </p:txBody>
      </p:sp>
      <p:sp>
        <p:nvSpPr>
          <p:cNvPr id="65" name="Google Shape;65;p12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2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/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50"/>
              <a:buFont typeface="Calibri"/>
              <a:buNone/>
              <a:defRPr b="0" i="0" sz="145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3"/>
          <p:cNvSpPr txBox="1"/>
          <p:nvPr>
            <p:ph idx="1" type="body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815975" lvl="0" marL="457200" marR="0" rtl="0" algn="l">
              <a:lnSpc>
                <a:spcPct val="90000"/>
              </a:lnSpc>
              <a:spcBef>
                <a:spcPts val="3310"/>
              </a:spcBef>
              <a:spcAft>
                <a:spcPts val="0"/>
              </a:spcAft>
              <a:buClr>
                <a:schemeClr val="dk1"/>
              </a:buClr>
              <a:buSzPts val="9250"/>
              <a:buFont typeface="Arial"/>
              <a:buChar char="•"/>
              <a:defRPr b="0" i="0" sz="92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33425" lvl="1" marL="914400" marR="0" rtl="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7950"/>
              <a:buFont typeface="Arial"/>
              <a:buChar char="•"/>
              <a:defRPr b="0" i="0" sz="7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47700" lvl="2" marL="1371600" marR="0" rtl="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Char char="•"/>
              <a:defRPr b="0" i="0" sz="6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06425" lvl="3" marL="1828800" marR="0" rtl="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950"/>
              <a:buFont typeface="Arial"/>
              <a:buChar char="•"/>
              <a:defRPr b="0" i="0" sz="5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06425" lvl="4" marL="2286000" marR="0" rtl="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950"/>
              <a:buFont typeface="Arial"/>
              <a:buChar char="•"/>
              <a:defRPr b="0" i="0" sz="5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06425" lvl="5" marL="2743200" marR="0" rtl="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950"/>
              <a:buFont typeface="Arial"/>
              <a:buChar char="•"/>
              <a:defRPr b="0" i="0" sz="5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6425" lvl="6" marL="3200400" marR="0" rtl="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950"/>
              <a:buFont typeface="Arial"/>
              <a:buChar char="•"/>
              <a:defRPr b="0" i="0" sz="5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06425" lvl="7" marL="3657600" marR="0" rtl="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950"/>
              <a:buFont typeface="Arial"/>
              <a:buChar char="•"/>
              <a:defRPr b="0" i="0" sz="5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06425" lvl="8" marL="4114800" marR="0" rtl="0" algn="l">
              <a:lnSpc>
                <a:spcPct val="90000"/>
              </a:lnSpc>
              <a:spcBef>
                <a:spcPts val="1655"/>
              </a:spcBef>
              <a:spcAft>
                <a:spcPts val="0"/>
              </a:spcAft>
              <a:buClr>
                <a:schemeClr val="dk1"/>
              </a:buClr>
              <a:buSzPts val="5950"/>
              <a:buFont typeface="Arial"/>
              <a:buChar char="•"/>
              <a:defRPr b="0" i="0" sz="5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"/>
          <p:cNvSpPr txBox="1"/>
          <p:nvPr>
            <p:ph idx="10" type="dt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"/>
          <p:cNvSpPr txBox="1"/>
          <p:nvPr>
            <p:ph idx="11" type="ftr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"/>
          <p:cNvSpPr txBox="1"/>
          <p:nvPr>
            <p:ph idx="12" type="sldNum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3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3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3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3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3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3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3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3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3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7.png"/><Relationship Id="rId10" Type="http://schemas.openxmlformats.org/officeDocument/2006/relationships/image" Target="../media/image2.png"/><Relationship Id="rId13" Type="http://schemas.openxmlformats.org/officeDocument/2006/relationships/hyperlink" Target="mailto:ulf.bodin@ltu.se" TargetMode="External"/><Relationship Id="rId12" Type="http://schemas.openxmlformats.org/officeDocument/2006/relationships/hyperlink" Target="mailto:olov.schelen@ltu.se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9" Type="http://schemas.openxmlformats.org/officeDocument/2006/relationships/image" Target="../media/image1.png"/><Relationship Id="rId15" Type="http://schemas.openxmlformats.org/officeDocument/2006/relationships/image" Target="../media/image5.png"/><Relationship Id="rId1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Relationship Id="rId7" Type="http://schemas.openxmlformats.org/officeDocument/2006/relationships/image" Target="../media/image6.jpg"/><Relationship Id="rId8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g2afc199c9e6_1_1"/>
          <p:cNvPicPr preferRelativeResize="0"/>
          <p:nvPr/>
        </p:nvPicPr>
        <p:blipFill rotWithShape="1">
          <a:blip r:embed="rId3">
            <a:alphaModFix/>
          </a:blip>
          <a:srcRect b="0" l="3983" r="15221" t="0"/>
          <a:stretch/>
        </p:blipFill>
        <p:spPr>
          <a:xfrm rot="-5400001">
            <a:off x="-6264275" y="6264273"/>
            <a:ext cx="42803763" cy="30275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g2afc199c9e6_1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4091" y="37451197"/>
            <a:ext cx="20197093" cy="53525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in Bild, das Karte enthält.&#10;&#10;Automatisch generierte Beschreibung" id="86" name="Google Shape;86;g2afc199c9e6_1_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065240" y="-4"/>
            <a:ext cx="11205878" cy="8382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in Bild, das Logo enthält.&#10;&#10;Automatisch generierte Beschreibung" id="87" name="Google Shape;87;g2afc199c9e6_1_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790894" y="1406926"/>
            <a:ext cx="6693426" cy="45285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e Flagge der Europäischen Union - Europe Direct" id="88" name="Google Shape;88;g2afc199c9e6_1_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46170" y="260426"/>
            <a:ext cx="2698747" cy="17999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g2afc199c9e6_1_1"/>
          <p:cNvSpPr/>
          <p:nvPr/>
        </p:nvSpPr>
        <p:spPr>
          <a:xfrm rot="10800000">
            <a:off x="19065113" y="-2"/>
            <a:ext cx="11210100" cy="8382000"/>
          </a:xfrm>
          <a:prstGeom prst="rtTriangle">
            <a:avLst/>
          </a:prstGeom>
          <a:solidFill>
            <a:srgbClr val="41A74A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g2afc199c9e6_1_1"/>
          <p:cNvSpPr/>
          <p:nvPr/>
        </p:nvSpPr>
        <p:spPr>
          <a:xfrm>
            <a:off x="0" y="37452299"/>
            <a:ext cx="20193000" cy="5351400"/>
          </a:xfrm>
          <a:prstGeom prst="rtTriangle">
            <a:avLst/>
          </a:prstGeom>
          <a:solidFill>
            <a:srgbClr val="3F71B8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g2afc199c9e6_1_1"/>
          <p:cNvSpPr txBox="1"/>
          <p:nvPr/>
        </p:nvSpPr>
        <p:spPr>
          <a:xfrm>
            <a:off x="2942156" y="40486934"/>
            <a:ext cx="7154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www.aims50.eu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g2afc199c9e6_1_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91669" y="40486934"/>
            <a:ext cx="1682145" cy="1682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g2afc199c9e6_1_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7228542" y="997469"/>
            <a:ext cx="2117724" cy="211772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2afc199c9e6_1_1"/>
          <p:cNvSpPr txBox="1"/>
          <p:nvPr/>
        </p:nvSpPr>
        <p:spPr>
          <a:xfrm>
            <a:off x="27050296" y="3409598"/>
            <a:ext cx="2583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www.aims50.eu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in Bild, das Schrift, Grafiken, Logo, Grafikdesign enthält.&#10;&#10;Automatisch generierte Beschreibung" id="95" name="Google Shape;95;g2afc199c9e6_1_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66377" y="97052"/>
            <a:ext cx="5689333" cy="2130837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afc199c9e6_1_1"/>
          <p:cNvSpPr txBox="1"/>
          <p:nvPr/>
        </p:nvSpPr>
        <p:spPr>
          <a:xfrm>
            <a:off x="2104159" y="6919030"/>
            <a:ext cx="20738400" cy="4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200" u="none" cap="none" strike="noStrike">
                <a:solidFill>
                  <a:srgbClr val="0070C0"/>
                </a:solidFill>
                <a:latin typeface="Play"/>
                <a:ea typeface="Play"/>
                <a:cs typeface="Play"/>
                <a:sym typeface="Play"/>
              </a:rPr>
              <a:t>Smart Lawn Service Portal (use case 3)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“as a service” type of business model brings the promise of </a:t>
            </a:r>
            <a:r>
              <a:rPr b="1" i="1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better customer satisfaction and lower efforts </a:t>
            </a: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related to not owning a product and instead focusing on fulfilling actual needs. Other benefits may include </a:t>
            </a:r>
            <a:r>
              <a:rPr b="1" i="1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improved sustainability </a:t>
            </a: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terms of more accurate resource usage through flexibility and adaptation of service according to evolving needs. Unfortunately, the </a:t>
            </a:r>
            <a:r>
              <a:rPr b="1" i="1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administrative overhead </a:t>
            </a:r>
            <a:r>
              <a:rPr b="1" i="1"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associated with “as a service” offerings tend to be extensive </a:t>
            </a: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due the lack of </a:t>
            </a: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digital tools and automation apt for this business. A web-portal at which the needed administration can be done by the different stakeholders in the eco-systems is being developed as a first step to </a:t>
            </a: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minimize the administrative overhead. </a:t>
            </a: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Later steps involve investigating the use of smart contracts for Service Level Agreements (SLAs), digital twins, and workflow automation to further reduce this overhead. </a:t>
            </a:r>
            <a:endParaRPr b="0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g2afc199c9e6_1_1"/>
          <p:cNvSpPr txBox="1"/>
          <p:nvPr/>
        </p:nvSpPr>
        <p:spPr>
          <a:xfrm>
            <a:off x="1744118" y="24177524"/>
            <a:ext cx="6159900" cy="121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>
                <a:solidFill>
                  <a:srgbClr val="3E6FB5"/>
                </a:solidFill>
                <a:latin typeface="Play"/>
                <a:ea typeface="Play"/>
                <a:cs typeface="Play"/>
                <a:sym typeface="Play"/>
              </a:rPr>
              <a:t>Data model 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data model for the Smart Lawn Service </a:t>
            </a: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ortal is designed to support the envisioned interactions between the stakeholders in the eco-system. In particular, the following aspects are considered:  </a:t>
            </a:r>
            <a:endParaRPr/>
          </a:p>
          <a:p>
            <a:pPr indent="-4572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Workflow management and coordination of planned and unplanned services </a:t>
            </a:r>
            <a:endParaRPr/>
          </a:p>
          <a:p>
            <a:pPr indent="-4572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Customer self-management of the service, e.g., on lawnmower schedule connected to individual areas like soccer fields sometimes more intensively used </a:t>
            </a:r>
            <a:endParaRPr/>
          </a:p>
          <a:p>
            <a:pPr indent="-4572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Flexible service-level agreements </a:t>
            </a: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that can be adapted/changed by the customer, e.g., to request the grass to be cut shorter 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Multiple-step issue handling, e.g., allowing the customer to fix simple problems before invoking services 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Easy assignment of lawnmowers and service providers to customers</a:t>
            </a:r>
            <a:endParaRPr/>
          </a:p>
          <a:p>
            <a:pPr indent="-4572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... and more to be investigated … </a:t>
            </a:r>
            <a:endParaRPr/>
          </a:p>
        </p:txBody>
      </p:sp>
      <p:pic>
        <p:nvPicPr>
          <p:cNvPr id="98" name="Google Shape;98;g2afc199c9e6_1_1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9108287" y="23290044"/>
            <a:ext cx="20257213" cy="1601909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2afc199c9e6_1_1"/>
          <p:cNvSpPr txBox="1"/>
          <p:nvPr/>
        </p:nvSpPr>
        <p:spPr>
          <a:xfrm>
            <a:off x="19235952" y="38350407"/>
            <a:ext cx="8097000" cy="3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</a:t>
            </a:r>
            <a:endParaRPr/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group: </a:t>
            </a: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Nils Borg, Markus Hyllengren, Jakob Kieri, Rasmus Svedberg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Supervisors: Olov Schelén and Ulf Bodin, LTU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Partners: Husqvarna, SEB, StreamAnalyze 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Contact: </a:t>
            </a:r>
            <a:r>
              <a:rPr lang="en-US" sz="2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olov.schelen@ltu.se</a:t>
            </a: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ulf.bodin@ltu.se</a:t>
            </a: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usqvarna Automower® 550 EPOS™ robotgräsklippare | Husqvarna SE" id="100" name="Google Shape;100;g2afc199c9e6_1_1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23156447" y="7146602"/>
            <a:ext cx="6175877" cy="4631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g2afc199c9e6_1_1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1744125" y="11290325"/>
            <a:ext cx="23865743" cy="1239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2023-03-23T17:16:00Z</dcterms:created>
  <dc:creator>mihnea vlad</dc:creator>
</cp:coreProperties>
</file>